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Merriweather Light"/>
      <p:regular r:id="rId36"/>
      <p:bold r:id="rId37"/>
      <p:italic r:id="rId38"/>
      <p:boldItalic r:id="rId39"/>
    </p:embeddedFont>
    <p:embeddedFont>
      <p:font typeface="Open Sans ExtraBold"/>
      <p:bold r:id="rId40"/>
      <p:boldItalic r:id="rId41"/>
    </p:embeddedFont>
    <p:embeddedFont>
      <p:font typeface="Oswald"/>
      <p:regular r:id="rId42"/>
      <p:bold r:id="rId43"/>
    </p:embeddedFont>
    <p:embeddedFont>
      <p:font typeface="Merriweather"/>
      <p:regular r:id="rId44"/>
      <p:bold r:id="rId45"/>
      <p:italic r:id="rId46"/>
      <p:boldItalic r:id="rId47"/>
    </p:embeddedFont>
    <p:embeddedFont>
      <p:font typeface="Open Sans Light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ExtraBold-bold.fntdata"/><Relationship Id="rId42" Type="http://schemas.openxmlformats.org/officeDocument/2006/relationships/font" Target="fonts/Oswald-regular.fntdata"/><Relationship Id="rId41" Type="http://schemas.openxmlformats.org/officeDocument/2006/relationships/font" Target="fonts/OpenSansExtraBold-boldItalic.fntdata"/><Relationship Id="rId44" Type="http://schemas.openxmlformats.org/officeDocument/2006/relationships/font" Target="fonts/Merriweather-regular.fntdata"/><Relationship Id="rId43" Type="http://schemas.openxmlformats.org/officeDocument/2006/relationships/font" Target="fonts/Oswald-bold.fntdata"/><Relationship Id="rId46" Type="http://schemas.openxmlformats.org/officeDocument/2006/relationships/font" Target="fonts/Merriweather-italic.fntdata"/><Relationship Id="rId45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Light-regular.fntdata"/><Relationship Id="rId47" Type="http://schemas.openxmlformats.org/officeDocument/2006/relationships/font" Target="fonts/Merriweather-boldItalic.fntdata"/><Relationship Id="rId49" Type="http://schemas.openxmlformats.org/officeDocument/2006/relationships/font" Target="fonts/Open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MerriweatherLight-bold.fntdata"/><Relationship Id="rId36" Type="http://schemas.openxmlformats.org/officeDocument/2006/relationships/font" Target="fonts/MerriweatherLight-regular.fntdata"/><Relationship Id="rId39" Type="http://schemas.openxmlformats.org/officeDocument/2006/relationships/font" Target="fonts/MerriweatherLight-boldItalic.fntdata"/><Relationship Id="rId38" Type="http://schemas.openxmlformats.org/officeDocument/2006/relationships/font" Target="fonts/MerriweatherLigh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Light-boldItalic.fntdata"/><Relationship Id="rId50" Type="http://schemas.openxmlformats.org/officeDocument/2006/relationships/font" Target="fonts/OpenSansLight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7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54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2:notes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f14292905_0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49" name="Google Shape;149;g2cf14292905_0_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cefd3405d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58" name="Google Shape;158;g2ccefd3405d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f14292905_0_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66" name="Google Shape;166;g2cf14292905_0_5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f14292905_0_5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74" name="Google Shape;174;g2cf14292905_0_5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f14292905_0_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82" name="Google Shape;182;g2cf14292905_0_6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f14292905_0_7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90" name="Google Shape;190;g2cf14292905_0_7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f14292905_0_8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98" name="Google Shape;198;g2cf14292905_0_8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f14292905_0_9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06" name="Google Shape;206;g2cf14292905_0_9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f14292905_0_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14" name="Google Shape;214;g2cf14292905_0_9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14292905_0_10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22" name="Google Shape;222;g2cf14292905_0_10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12bf8474_0_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80" name="Google Shape;80;g23812bf8474_0_9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f14292905_0_1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30" name="Google Shape;230;g2cf14292905_0_1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cefd3405d_0_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38" name="Google Shape;238;g2ccefd3405d_0_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f14292905_0_1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46" name="Google Shape;246;g2cf14292905_0_1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f14292905_0_1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55" name="Google Shape;255;g2cf14292905_0_13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f14292905_0_13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63" name="Google Shape;263;g2cf14292905_0_13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00c9ae1c8_0_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71" name="Google Shape;271;g2d00c9ae1c8_0_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f14292905_0_1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82" name="Google Shape;282;g2cf14292905_0_14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f89683a4a_0_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290" name="Google Shape;290;g26f89683a4a_0_2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f89683a4a_0_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300" name="Google Shape;300;g26f89683a4a_0_3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f89683a4a_0_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8" name="Google Shape;308;g26f89683a4a_0_1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f89683a4a_0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90" name="Google Shape;90;g26f89683a4a_0_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025a1c033_0_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9" name="Google Shape;319;g2a025a1c033_0_4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025a1c033_0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8" name="Google Shape;328;g2a025a1c033_0_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f89683a4a_1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98" name="Google Shape;98;g26f89683a4a_1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f89683a4a_1_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06" name="Google Shape;106;g26f89683a4a_1_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f89683a4a_1_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14" name="Google Shape;114;g26f89683a4a_1_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cefd3405d_0_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25" name="Google Shape;125;g2ccefd3405d_0_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f14292905_0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33" name="Google Shape;133;g2cf14292905_0_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f14292905_0_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William</a:t>
            </a:r>
            <a:endParaRPr sz="1600"/>
          </a:p>
        </p:txBody>
      </p:sp>
      <p:sp>
        <p:nvSpPr>
          <p:cNvPr id="141" name="Google Shape;141;g2cf14292905_0_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4633920"/>
            <a:ext cx="9143640" cy="50904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212760" y="2616840"/>
            <a:ext cx="184320" cy="461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0880" y="4788720"/>
            <a:ext cx="2396160" cy="19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4182840" y="4755240"/>
            <a:ext cx="4190760" cy="2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Department of Electrical and Computer Engineering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8458200" y="4816440"/>
            <a:ext cx="360" cy="151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1"/>
          <p:cNvSpPr/>
          <p:nvPr/>
        </p:nvSpPr>
        <p:spPr>
          <a:xfrm>
            <a:off x="8534520" y="4755240"/>
            <a:ext cx="5331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C8102E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0" y="3511440"/>
            <a:ext cx="91436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4"/>
          <p:cNvSpPr/>
          <p:nvPr/>
        </p:nvSpPr>
        <p:spPr>
          <a:xfrm>
            <a:off x="934588" y="717519"/>
            <a:ext cx="71625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Least Significant Bit Steganography: Hiding Text, Images, and Files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120" y="4788720"/>
            <a:ext cx="2396160" cy="196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934560" y="3822840"/>
            <a:ext cx="7162560" cy="6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Jackson Hafele, Jonah Frosch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 E 424 Final Project Spring 2023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3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Text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00" y="1605350"/>
            <a:ext cx="7493151" cy="1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88" y="3047075"/>
            <a:ext cx="7424799" cy="13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4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438" y="1276700"/>
            <a:ext cx="6339127" cy="31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25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475" y="1276700"/>
            <a:ext cx="6469051" cy="31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6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25" y="1299625"/>
            <a:ext cx="6415549" cy="32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7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613" y="1376050"/>
            <a:ext cx="6132774" cy="306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8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76" y="1480925"/>
            <a:ext cx="8313877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9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813" y="1291975"/>
            <a:ext cx="6120374" cy="31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0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263" y="1292000"/>
            <a:ext cx="6002852" cy="31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1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975" y="1353125"/>
            <a:ext cx="5605424" cy="307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2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26" y="1276725"/>
            <a:ext cx="6687725" cy="31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5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Least Significant Bit </a:t>
            </a: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Steganography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5"/>
          <p:cNvSpPr/>
          <p:nvPr/>
        </p:nvSpPr>
        <p:spPr>
          <a:xfrm>
            <a:off x="604450" y="1177900"/>
            <a:ext cx="81933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PNG Images use 8 bit of resolution for Red, Green, and Blue colors each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full resolution not needed, can alter lower “least significant bits” without large visual </a:t>
            </a: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repercussions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Can be utilized to hide media within 2D images without detection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Can encrypt more bits of data with more LSB’s, at the loss of image quality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975" y="3125575"/>
            <a:ext cx="3512775" cy="12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774" y="3125575"/>
            <a:ext cx="1835313" cy="12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33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Images Within Images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6698"/>
            <a:ext cx="8839204" cy="2934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34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75" y="1307275"/>
            <a:ext cx="6255048" cy="313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5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50" y="1234525"/>
            <a:ext cx="6300903" cy="32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3763050" y="4194075"/>
            <a:ext cx="5886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</a:rPr>
              <a:t>x9 .</a:t>
            </a:r>
            <a:endParaRPr sz="10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6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63" y="1234525"/>
            <a:ext cx="6576050" cy="32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37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50" y="1284325"/>
            <a:ext cx="7340301" cy="32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8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Bitstream Comparison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75" name="Google Shape;275;p38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75" y="1412562"/>
            <a:ext cx="2415650" cy="24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5380000" y="3896000"/>
            <a:ext cx="2415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Bitstream Version with Landscape, N=1</a:t>
            </a:r>
            <a:endParaRPr sz="1800"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375" y="1414249"/>
            <a:ext cx="2415649" cy="244015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1240825" y="3896000"/>
            <a:ext cx="22902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Original Hiding with </a:t>
            </a:r>
            <a:r>
              <a:rPr lang="en-US" sz="1800"/>
              <a:t>Landscape, N=6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9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Bitstream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50" y="1307275"/>
            <a:ext cx="8005225" cy="29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40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Fun With the Bits (Upscaling)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6700"/>
            <a:ext cx="5606200" cy="30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000" y="1276698"/>
            <a:ext cx="3080600" cy="268068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6515900" y="4005450"/>
            <a:ext cx="23553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Cadens Forehead zoomed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41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Fun with the bits (lossless compression)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50" y="1123925"/>
            <a:ext cx="6017400" cy="31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42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Special thanks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42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562450" y="1272650"/>
            <a:ext cx="43200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 Light"/>
              <a:buChar char="●"/>
            </a:pPr>
            <a:r>
              <a:rPr lang="en-US" sz="13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Caden Kraft - Baseline Image</a:t>
            </a:r>
            <a:endParaRPr sz="13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 Light"/>
              <a:buChar char="●"/>
            </a:pPr>
            <a:r>
              <a:rPr lang="en-US" sz="13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Jesse Gillingham - Proved we needed zero padding since “88 is not divisible by 5”</a:t>
            </a:r>
            <a:endParaRPr sz="13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04" y="1349050"/>
            <a:ext cx="3147451" cy="31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500" y="2490650"/>
            <a:ext cx="1920524" cy="19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6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Varying Cleared LSB’s Within an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359" y="1234525"/>
            <a:ext cx="6453292" cy="33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43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References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3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562450" y="1272650"/>
            <a:ext cx="77850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[1] </a:t>
            </a: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D. Neeta, K. Snehal and D. Jacobs, "Implementation of LSB Steganography and Its Evaluation for Various Bits," </a:t>
            </a:r>
            <a:r>
              <a:rPr i="1" lang="en-US" sz="1000">
                <a:solidFill>
                  <a:srgbClr val="333333"/>
                </a:solidFill>
                <a:highlight>
                  <a:srgbClr val="FFFFFF"/>
                </a:highlight>
              </a:rPr>
              <a:t>2006 1st International Conference on Digital Information Management</a:t>
            </a: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, Bangalore, India, 2007, pp. 173-178, doi: 10.1109/ICDIM.2007.369349.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[2]  https://cadenkraft.com/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4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Questions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32" name="Google Shape;332;p44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44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75" y="1302350"/>
            <a:ext cx="5296650" cy="31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7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MATLAB Solution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7"/>
          <p:cNvSpPr/>
          <p:nvPr/>
        </p:nvSpPr>
        <p:spPr>
          <a:xfrm>
            <a:off x="604450" y="1177900"/>
            <a:ext cx="79191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Hiding Process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Load Original Image to hide data within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Load Hidden Data to hide within Original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Convert Hidden Data to 1D array of bits from original file type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Clear N least significant bits from Original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Set N least significant bits from Original Image to 1D Hidden Data bits, generating Modified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8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MATLAB Solution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/>
          <p:nvPr/>
        </p:nvSpPr>
        <p:spPr>
          <a:xfrm>
            <a:off x="604450" y="1177900"/>
            <a:ext cx="79191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Recovery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Iterate over every pixel of Modified Image to recover N least significant bits of Hidden Data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Convert 1D array of Hidden Data bits into original media type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Analysis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Display Original and Modified Image side by side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Compare structural similarity index (ssim) of Original and Modified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9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MATLAB Solution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9"/>
          <p:cNvSpPr/>
          <p:nvPr/>
        </p:nvSpPr>
        <p:spPr>
          <a:xfrm>
            <a:off x="604450" y="1177900"/>
            <a:ext cx="79191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Baseline Image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Caden, 670 x 673 png file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Media  to  Hide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Bee Movie Script (86,091  characters)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Bee  Movie Script 9 Times (774,819 characters)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Cliffs Image, 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-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Landscape Image, 616 x 462 jpeg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775" y="1234523"/>
            <a:ext cx="1497725" cy="1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450" y="2856967"/>
            <a:ext cx="1497724" cy="15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9675" y="2967577"/>
            <a:ext cx="1848950" cy="13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0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Text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13" y="1421925"/>
            <a:ext cx="5372176" cy="29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1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Text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100" y="1292000"/>
            <a:ext cx="5413798" cy="30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2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Hiding Text Within Image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250" y="1328450"/>
            <a:ext cx="5777499" cy="31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